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2" r:id="rId2"/>
    <p:sldId id="256" r:id="rId3"/>
    <p:sldId id="273" r:id="rId4"/>
    <p:sldId id="257" r:id="rId5"/>
    <p:sldId id="258" r:id="rId6"/>
    <p:sldId id="260" r:id="rId7"/>
    <p:sldId id="266" r:id="rId8"/>
    <p:sldId id="262" r:id="rId9"/>
    <p:sldId id="268" r:id="rId10"/>
    <p:sldId id="269" r:id="rId11"/>
    <p:sldId id="270" r:id="rId12"/>
    <p:sldId id="271" r:id="rId13"/>
    <p:sldId id="263" r:id="rId14"/>
    <p:sldId id="264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A72D4"/>
    <a:srgbClr val="FF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40" d="100"/>
          <a:sy n="40" d="100"/>
        </p:scale>
        <p:origin x="-1188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Овал 8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3F9EF33-B1B1-4EF3-A9D6-D657D5BCDF93}" type="datetimeFigureOut">
              <a:rPr lang="ru-RU"/>
              <a:pPr>
                <a:defRPr/>
              </a:pPr>
              <a:t>08.02.2015</a:t>
            </a:fld>
            <a:endParaRPr lang="ru-RU"/>
          </a:p>
        </p:txBody>
      </p:sp>
      <p:sp>
        <p:nvSpPr>
          <p:cNvPr id="7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2AEDAEE-2099-4292-93C8-FAFC40BC2F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CE2DA8-F49C-4F8F-9866-4E2AD22A0A19}" type="datetimeFigureOut">
              <a:rPr lang="ru-RU"/>
              <a:pPr>
                <a:defRPr/>
              </a:pPr>
              <a:t>08.02.2015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BDF879-302D-4ED1-B492-0FA528013D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E8A384-3034-42AE-879A-A6AE58CB5B62}" type="datetimeFigureOut">
              <a:rPr lang="ru-RU"/>
              <a:pPr>
                <a:defRPr/>
              </a:pPr>
              <a:t>08.02.2015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2B918F-86B6-47B5-873A-6B8009D53F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FC080A-14F6-4C55-B917-90FC9A217FAA}" type="datetimeFigureOut">
              <a:rPr lang="ru-RU"/>
              <a:pPr>
                <a:defRPr/>
              </a:pPr>
              <a:t>08.02.2015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1E9316-8ADD-412D-8A14-B5FED17C66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9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Овал 8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F046131-2E5E-479A-A967-949A9EACD492}" type="datetimeFigureOut">
              <a:rPr lang="ru-RU"/>
              <a:pPr>
                <a:defRPr/>
              </a:pPr>
              <a:t>08.02.2015</a:t>
            </a:fld>
            <a:endParaRPr lang="ru-RU"/>
          </a:p>
        </p:txBody>
      </p:sp>
      <p:sp>
        <p:nvSpPr>
          <p:cNvPr id="9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08EF113-BB38-4006-AADA-A5D15BAF140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AFDB86-D7D2-41F7-8438-485FA072F62B}" type="datetimeFigureOut">
              <a:rPr lang="ru-RU"/>
              <a:pPr>
                <a:defRPr/>
              </a:pPr>
              <a:t>08.02.2015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6ED3BE-6939-4792-9A92-A9C7B588B8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53E7221-658E-43DD-945A-8251F5E579D7}" type="datetimeFigureOut">
              <a:rPr lang="ru-RU"/>
              <a:pPr>
                <a:defRPr/>
              </a:pPr>
              <a:t>08.02.2015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60DB79A-7BE6-4FB0-86F9-8767B35BE5E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83786D-C070-41AE-B54C-9D31219F888A}" type="datetimeFigureOut">
              <a:rPr lang="ru-RU"/>
              <a:pPr>
                <a:defRPr/>
              </a:pPr>
              <a:t>08.02.2015</a:t>
            </a:fld>
            <a:endParaRPr lang="ru-RU"/>
          </a:p>
        </p:txBody>
      </p:sp>
      <p:sp>
        <p:nvSpPr>
          <p:cNvPr id="4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C05F60-DAF5-4108-A8AD-7DC47ABAE5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4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Прямоугольник 5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589B9F9-53D1-47CC-B618-18787A48E822}" type="datetimeFigureOut">
              <a:rPr lang="ru-RU"/>
              <a:pPr>
                <a:defRPr/>
              </a:pPr>
              <a:t>08.02.2015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81FA141-9CCE-4256-85A3-443DD8948C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8E502E1-762C-48D7-8370-F237C81AADC5}" type="datetimeFigureOut">
              <a:rPr lang="ru-RU"/>
              <a:pPr>
                <a:defRPr/>
              </a:pPr>
              <a:t>08.02.2015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0467C7F-A11D-43BB-99CB-B463E69BE8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extLst/>
          </a:lstStyle>
          <a:p>
            <a:pPr indent="-283464" fontAlgn="auto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>
              <a:latin typeface="+mn-lt"/>
              <a:cs typeface="+mn-cs"/>
            </a:endParaRPr>
          </a:p>
        </p:txBody>
      </p:sp>
      <p:sp>
        <p:nvSpPr>
          <p:cNvPr id="6" name="Блок-схема: процесс 8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Блок-схема: процесс 9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E0CF723-93E7-46D7-83F3-DDD2AA1170B7}" type="datetimeFigureOut">
              <a:rPr lang="ru-RU"/>
              <a:pPr>
                <a:defRPr/>
              </a:pPr>
              <a:t>08.02.2015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2621568-865D-45E0-912B-D2D3EE2C72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Овал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3" name="Текст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18D34667-EEA7-4154-9BA0-AFB92BD471B6}" type="datetimeFigureOut">
              <a:rPr lang="ru-RU"/>
              <a:pPr>
                <a:defRPr/>
              </a:pPr>
              <a:t>08.02.2015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F913EBA0-DA62-4628-8296-47D0E2C6B5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74" r:id="rId5"/>
    <p:sldLayoutId id="2147483669" r:id="rId6"/>
    <p:sldLayoutId id="2147483675" r:id="rId7"/>
    <p:sldLayoutId id="2147483676" r:id="rId8"/>
    <p:sldLayoutId id="2147483677" r:id="rId9"/>
    <p:sldLayoutId id="2147483668" r:id="rId10"/>
    <p:sldLayoutId id="214748366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69666E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69666E"/>
          </a:solidFill>
          <a:latin typeface="Corbe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69666E"/>
          </a:solidFill>
          <a:latin typeface="Corbe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69666E"/>
          </a:solidFill>
          <a:latin typeface="Corbe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69666E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69666E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69666E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69666E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69666E"/>
          </a:solidFill>
          <a:latin typeface="Corbel" pitchFamily="34" charset="0"/>
        </a:defRPr>
      </a:lvl9pPr>
      <a:extLst/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6BB1C9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6585CF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ru-RU" sz="390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  </a:t>
            </a:r>
            <a:br>
              <a:rPr lang="ru-RU" sz="390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</a:br>
            <a:endParaRPr lang="ru-RU" sz="3900" smtClean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13314" name="Содержимое 2"/>
          <p:cNvSpPr>
            <a:spLocks noGrp="1"/>
          </p:cNvSpPr>
          <p:nvPr>
            <p:ph idx="1"/>
          </p:nvPr>
        </p:nvSpPr>
        <p:spPr>
          <a:xfrm>
            <a:off x="250825" y="765175"/>
            <a:ext cx="8683625" cy="5483225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ru-RU" sz="4800" b="1" smtClean="0">
                <a:solidFill>
                  <a:srgbClr val="FFC000"/>
                </a:solidFill>
              </a:rPr>
              <a:t>Урок английского языка 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ru-RU" sz="4800" b="1" smtClean="0">
                <a:solidFill>
                  <a:srgbClr val="FF0000"/>
                </a:solidFill>
              </a:rPr>
              <a:t>в 8 классе 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ru-RU" sz="4800" b="1" smtClean="0">
                <a:solidFill>
                  <a:srgbClr val="FF0000"/>
                </a:solidFill>
              </a:rPr>
              <a:t>По УМК «</a:t>
            </a:r>
            <a:r>
              <a:rPr lang="en-US" sz="4800" b="1" smtClean="0">
                <a:solidFill>
                  <a:srgbClr val="FF0000"/>
                </a:solidFill>
              </a:rPr>
              <a:t>Enjoy English</a:t>
            </a:r>
            <a:r>
              <a:rPr lang="ru-RU" sz="4800" b="1" smtClean="0">
                <a:solidFill>
                  <a:srgbClr val="FF0000"/>
                </a:solidFill>
              </a:rPr>
              <a:t>»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ru-RU" b="1" smtClean="0">
                <a:solidFill>
                  <a:srgbClr val="00B050"/>
                </a:solidFill>
              </a:rPr>
              <a:t>Автор - Биболетова М.З</a:t>
            </a:r>
            <a:r>
              <a:rPr lang="ru-RU" sz="4800" b="1" smtClean="0">
                <a:solidFill>
                  <a:srgbClr val="00B050"/>
                </a:solidFill>
              </a:rPr>
              <a:t>.</a:t>
            </a:r>
          </a:p>
          <a:p>
            <a:pPr algn="ctr" eaLnBrk="1" hangingPunct="1">
              <a:buFont typeface="Wingdings 2" pitchFamily="18" charset="2"/>
              <a:buNone/>
            </a:pPr>
            <a:endParaRPr lang="ru-RU" sz="4800" b="1" smtClean="0">
              <a:solidFill>
                <a:srgbClr val="FF0000"/>
              </a:solidFill>
            </a:endParaRPr>
          </a:p>
          <a:p>
            <a:pPr algn="r" eaLnBrk="1" hangingPunct="1">
              <a:buFont typeface="Wingdings 2" pitchFamily="18" charset="2"/>
              <a:buNone/>
            </a:pPr>
            <a:r>
              <a:rPr lang="ru-RU" sz="2800" b="1" smtClean="0">
                <a:solidFill>
                  <a:srgbClr val="AA72D4"/>
                </a:solidFill>
              </a:rPr>
              <a:t>Работу подготовила – Полина Мария Сергеевна, </a:t>
            </a:r>
          </a:p>
          <a:p>
            <a:pPr algn="r" eaLnBrk="1" hangingPunct="1">
              <a:buFont typeface="Wingdings 2" pitchFamily="18" charset="2"/>
              <a:buNone/>
            </a:pPr>
            <a:r>
              <a:rPr lang="ru-RU" sz="2800" b="1" smtClean="0">
                <a:solidFill>
                  <a:srgbClr val="AA72D4"/>
                </a:solidFill>
              </a:rPr>
              <a:t>учитель английского языка , г.Стрежевой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S00554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72063" y="1500188"/>
            <a:ext cx="4086225" cy="510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7200" b="1" i="1" u="sng" dirty="0" smtClean="0">
                <a:solidFill>
                  <a:schemeClr val="accent6">
                    <a:lumMod val="50000"/>
                  </a:schemeClr>
                </a:solidFill>
              </a:rPr>
              <a:t>Task </a:t>
            </a:r>
            <a:r>
              <a:rPr lang="ru-RU" sz="7200" b="1" i="1" u="sng" dirty="0" smtClean="0">
                <a:solidFill>
                  <a:schemeClr val="accent6">
                    <a:lumMod val="50000"/>
                  </a:schemeClr>
                </a:solidFill>
              </a:rPr>
              <a:t>№ </a:t>
            </a:r>
            <a:r>
              <a:rPr lang="en-US" sz="7200" b="1" i="1" u="sng" dirty="0" smtClean="0">
                <a:solidFill>
                  <a:schemeClr val="accent6">
                    <a:lumMod val="50000"/>
                  </a:schemeClr>
                </a:solidFill>
              </a:rPr>
              <a:t>7</a:t>
            </a:r>
            <a:r>
              <a:rPr lang="ru-RU" sz="7200" b="1" i="1" u="sng" dirty="0" smtClean="0">
                <a:solidFill>
                  <a:schemeClr val="accent6">
                    <a:lumMod val="50000"/>
                  </a:schemeClr>
                </a:solidFill>
              </a:rPr>
              <a:t>:</a:t>
            </a:r>
            <a:endParaRPr lang="ru-RU" sz="7200" b="1" i="1" u="sng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285750" y="1447800"/>
            <a:ext cx="5572125" cy="4800600"/>
          </a:xfrm>
        </p:spPr>
        <p:txBody>
          <a:bodyPr/>
          <a:lstStyle/>
          <a:p>
            <a:pPr eaLnBrk="1" hangingPunct="1"/>
            <a:endParaRPr lang="en-US" sz="6000" smtClean="0">
              <a:solidFill>
                <a:srgbClr val="FF0000"/>
              </a:solidFill>
            </a:endParaRPr>
          </a:p>
          <a:p>
            <a:pPr algn="ctr" eaLnBrk="1" hangingPunct="1">
              <a:buFont typeface="Wingdings 2" pitchFamily="18" charset="2"/>
              <a:buNone/>
            </a:pPr>
            <a:r>
              <a:rPr lang="en-US" sz="7200" b="1" i="1" u="sng" smtClean="0">
                <a:solidFill>
                  <a:srgbClr val="FF0000"/>
                </a:solidFill>
              </a:rPr>
              <a:t>Do Ex. 51 on page 73.</a:t>
            </a:r>
          </a:p>
          <a:p>
            <a:pPr eaLnBrk="1" hangingPunct="1">
              <a:buFont typeface="Wingdings 2" pitchFamily="18" charset="2"/>
              <a:buNone/>
            </a:pPr>
            <a:endParaRPr lang="ru-RU" sz="6000" b="1" i="1" u="sng" smtClean="0">
              <a:solidFill>
                <a:srgbClr val="FF0000"/>
              </a:solidFill>
            </a:endParaRPr>
          </a:p>
          <a:p>
            <a:pPr eaLnBrk="1" hangingPunct="1"/>
            <a:endParaRPr lang="ru-RU" sz="600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4" descr="j043265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18038" y="2500313"/>
            <a:ext cx="4525962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7200" b="1" i="1" u="sng" dirty="0" smtClean="0">
                <a:solidFill>
                  <a:schemeClr val="accent6">
                    <a:lumMod val="50000"/>
                  </a:schemeClr>
                </a:solidFill>
              </a:rPr>
              <a:t>Task </a:t>
            </a:r>
            <a:r>
              <a:rPr lang="ru-RU" sz="7200" b="1" i="1" u="sng" dirty="0" smtClean="0">
                <a:solidFill>
                  <a:schemeClr val="accent6">
                    <a:lumMod val="50000"/>
                  </a:schemeClr>
                </a:solidFill>
              </a:rPr>
              <a:t>№ </a:t>
            </a:r>
            <a:r>
              <a:rPr lang="en-US" sz="7200" b="1" i="1" u="sng" dirty="0" smtClean="0">
                <a:solidFill>
                  <a:schemeClr val="accent6">
                    <a:lumMod val="50000"/>
                  </a:schemeClr>
                </a:solidFill>
              </a:rPr>
              <a:t>8</a:t>
            </a:r>
            <a:r>
              <a:rPr lang="ru-RU" sz="7200" b="1" i="1" u="sng" dirty="0" smtClean="0">
                <a:solidFill>
                  <a:schemeClr val="accent6">
                    <a:lumMod val="50000"/>
                  </a:schemeClr>
                </a:solidFill>
              </a:rPr>
              <a:t>:</a:t>
            </a:r>
            <a:endParaRPr lang="ru-RU" sz="7200" b="1" i="1" u="sng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285750" y="714375"/>
            <a:ext cx="9858375" cy="5534025"/>
          </a:xfrm>
        </p:spPr>
        <p:txBody>
          <a:bodyPr/>
          <a:lstStyle/>
          <a:p>
            <a:pPr eaLnBrk="1" hangingPunct="1"/>
            <a:endParaRPr lang="en-US" sz="6000" smtClean="0">
              <a:solidFill>
                <a:srgbClr val="FF0000"/>
              </a:solidFill>
            </a:endParaRPr>
          </a:p>
          <a:p>
            <a:pPr algn="ctr" eaLnBrk="1" hangingPunct="1">
              <a:buFont typeface="Wingdings 2" pitchFamily="18" charset="2"/>
              <a:buNone/>
            </a:pPr>
            <a:r>
              <a:rPr lang="en-US" sz="6000" b="1" i="1" u="sng" smtClean="0">
                <a:solidFill>
                  <a:srgbClr val="FF0000"/>
                </a:solidFill>
              </a:rPr>
              <a:t>Do Ex. 34 on page 31.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en-US" sz="6000" b="1" i="1" u="sng" smtClean="0">
                <a:solidFill>
                  <a:srgbClr val="FF0000"/>
                </a:solidFill>
              </a:rPr>
              <a:t>Put the article.</a:t>
            </a:r>
            <a:r>
              <a:rPr lang="ru-RU" sz="6000" b="1" i="1" u="sng" smtClean="0">
                <a:solidFill>
                  <a:srgbClr val="FF0000"/>
                </a:solidFill>
              </a:rPr>
              <a:t/>
            </a:r>
            <a:br>
              <a:rPr lang="ru-RU" sz="6000" b="1" i="1" u="sng" smtClean="0">
                <a:solidFill>
                  <a:srgbClr val="FF0000"/>
                </a:solidFill>
              </a:rPr>
            </a:br>
            <a:endParaRPr lang="en-US" sz="6000" b="1" i="1" u="sng" smtClean="0">
              <a:solidFill>
                <a:srgbClr val="FF0000"/>
              </a:solidFill>
            </a:endParaRPr>
          </a:p>
          <a:p>
            <a:pPr eaLnBrk="1" hangingPunct="1">
              <a:buFont typeface="Wingdings 2" pitchFamily="18" charset="2"/>
              <a:buNone/>
            </a:pPr>
            <a:endParaRPr lang="ru-RU" sz="6000" b="1" i="1" u="sng" smtClean="0">
              <a:solidFill>
                <a:srgbClr val="FF0000"/>
              </a:solidFill>
            </a:endParaRPr>
          </a:p>
          <a:p>
            <a:pPr eaLnBrk="1" hangingPunct="1"/>
            <a:endParaRPr lang="ru-RU" sz="600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8">
            <a:hlinkHover r:id="" action="ppaction://noaction">
              <a:snd r:embed="rId2" name="wr"/>
            </a:hlinkHover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72063" y="3048000"/>
            <a:ext cx="3690937" cy="346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7200" b="1" i="1" u="sng" dirty="0" smtClean="0">
                <a:solidFill>
                  <a:schemeClr val="accent6">
                    <a:lumMod val="50000"/>
                  </a:schemeClr>
                </a:solidFill>
              </a:rPr>
              <a:t>Task </a:t>
            </a:r>
            <a:r>
              <a:rPr lang="ru-RU" sz="7200" b="1" i="1" u="sng" dirty="0" smtClean="0">
                <a:solidFill>
                  <a:schemeClr val="accent6">
                    <a:lumMod val="50000"/>
                  </a:schemeClr>
                </a:solidFill>
              </a:rPr>
              <a:t>№ </a:t>
            </a:r>
            <a:r>
              <a:rPr lang="en-US" sz="7200" b="1" i="1" u="sng" dirty="0" smtClean="0">
                <a:solidFill>
                  <a:schemeClr val="accent6">
                    <a:lumMod val="50000"/>
                  </a:schemeClr>
                </a:solidFill>
              </a:rPr>
              <a:t>9</a:t>
            </a:r>
            <a:r>
              <a:rPr lang="ru-RU" sz="7200" b="1" i="1" u="sng" dirty="0" smtClean="0">
                <a:solidFill>
                  <a:schemeClr val="accent6">
                    <a:lumMod val="50000"/>
                  </a:schemeClr>
                </a:solidFill>
              </a:rPr>
              <a:t>:</a:t>
            </a:r>
            <a:endParaRPr lang="ru-RU" sz="7200" b="1" i="1" u="sng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285750" y="1447800"/>
            <a:ext cx="7072313" cy="4800600"/>
          </a:xfrm>
        </p:spPr>
        <p:txBody>
          <a:bodyPr>
            <a:normAutofit fontScale="85000" lnSpcReduction="20000"/>
          </a:bodyPr>
          <a:lstStyle/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sz="6000" dirty="0" smtClean="0">
              <a:solidFill>
                <a:srgbClr val="FF0000"/>
              </a:solidFill>
            </a:endParaRPr>
          </a:p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7100" b="1" i="1" u="sng" dirty="0" smtClean="0">
                <a:solidFill>
                  <a:srgbClr val="FF0000"/>
                </a:solidFill>
              </a:rPr>
              <a:t>Do Ex. 119 </a:t>
            </a:r>
          </a:p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7100" b="1" i="1" u="sng" dirty="0" smtClean="0">
                <a:solidFill>
                  <a:srgbClr val="FF0000"/>
                </a:solidFill>
              </a:rPr>
              <a:t>on page 94.</a:t>
            </a:r>
          </a:p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7100" b="1" i="1" u="sng" dirty="0" smtClean="0">
                <a:solidFill>
                  <a:srgbClr val="FF0000"/>
                </a:solidFill>
              </a:rPr>
              <a:t>Put the words </a:t>
            </a:r>
          </a:p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7100" b="1" i="1" u="sng" dirty="0" smtClean="0">
                <a:solidFill>
                  <a:srgbClr val="FF0000"/>
                </a:solidFill>
              </a:rPr>
              <a:t>in the box.</a:t>
            </a:r>
            <a:r>
              <a:rPr lang="ru-RU" sz="7100" b="1" i="1" u="sng" dirty="0" smtClean="0">
                <a:solidFill>
                  <a:srgbClr val="FF0000"/>
                </a:solidFill>
              </a:rPr>
              <a:t/>
            </a:r>
            <a:br>
              <a:rPr lang="ru-RU" sz="7100" b="1" i="1" u="sng" dirty="0" smtClean="0">
                <a:solidFill>
                  <a:srgbClr val="FF0000"/>
                </a:solidFill>
              </a:rPr>
            </a:br>
            <a:endParaRPr lang="en-US" sz="7100" b="1" i="1" u="sng" dirty="0" smtClean="0">
              <a:solidFill>
                <a:srgbClr val="FF0000"/>
              </a:solidFill>
            </a:endParaRP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6000" b="1" i="1" u="sng" dirty="0" smtClean="0">
              <a:solidFill>
                <a:srgbClr val="FF0000"/>
              </a:solidFill>
            </a:endParaRP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ru-RU" sz="6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r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313" y="2128838"/>
            <a:ext cx="4929187" cy="441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100" y="428625"/>
            <a:ext cx="7499350" cy="5819775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en-US" sz="8000" b="1" i="1" u="sng" smtClean="0">
                <a:solidFill>
                  <a:srgbClr val="FF0000"/>
                </a:solidFill>
              </a:rPr>
              <a:t>Thank you for your work!!!</a:t>
            </a:r>
            <a:endParaRPr lang="ru-RU" sz="8000" b="1" i="1" u="sng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214688"/>
            <a:ext cx="4143375" cy="3643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en-US" sz="7200" b="1" i="1" u="sng" smtClean="0">
                <a:solidFill>
                  <a:srgbClr val="FF0000"/>
                </a:solidFill>
              </a:rPr>
              <a:t>Homework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en-US" sz="7200" b="1" i="1" u="sng" smtClean="0">
                <a:solidFill>
                  <a:srgbClr val="FF0000"/>
                </a:solidFill>
              </a:rPr>
              <a:t> Ex. 53, p.73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en-US" sz="7200" b="1" i="1" u="sng" smtClean="0">
                <a:solidFill>
                  <a:srgbClr val="FF0000"/>
                </a:solidFill>
              </a:rPr>
              <a:t>Retell the text.</a:t>
            </a:r>
            <a:endParaRPr lang="ru-RU" sz="7200" b="1" i="1" u="sng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1925" y="360363"/>
            <a:ext cx="6997700" cy="2497137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6000" b="1" dirty="0" smtClean="0">
                <a:solidFill>
                  <a:srgbClr val="FFC000"/>
                </a:solidFill>
              </a:rPr>
              <a:t>Text: Is being a Reporter </a:t>
            </a:r>
            <a:br>
              <a:rPr lang="en-US" sz="6000" b="1" dirty="0" smtClean="0">
                <a:solidFill>
                  <a:srgbClr val="FFC000"/>
                </a:solidFill>
              </a:rPr>
            </a:br>
            <a:r>
              <a:rPr lang="en-US" sz="6000" b="1" dirty="0" smtClean="0">
                <a:solidFill>
                  <a:srgbClr val="FFC000"/>
                </a:solidFill>
              </a:rPr>
              <a:t>a dangerous job?</a:t>
            </a:r>
            <a:endParaRPr lang="ru-RU" sz="6000" b="1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1925" y="2500313"/>
            <a:ext cx="7069138" cy="3571875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sz="4400" dirty="0" smtClean="0"/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4400" b="1" i="1" u="sng" dirty="0" smtClean="0">
                <a:solidFill>
                  <a:srgbClr val="FF0000"/>
                </a:solidFill>
              </a:rPr>
              <a:t>read and translate the text</a:t>
            </a:r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4400" b="1" i="1" u="sng" dirty="0" smtClean="0">
                <a:solidFill>
                  <a:srgbClr val="FF0000"/>
                </a:solidFill>
              </a:rPr>
              <a:t>p.73, Ex. 53</a:t>
            </a:r>
            <a:endParaRPr lang="ru-RU" sz="4400" b="1" i="1" u="sng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/>
          </p:cNvSpPr>
          <p:nvPr>
            <p:ph type="title" idx="4294967295"/>
          </p:nvPr>
        </p:nvSpPr>
        <p:spPr bwMode="auto">
          <a:xfrm flipV="1">
            <a:off x="1435100" y="0"/>
            <a:ext cx="7499350" cy="274638"/>
          </a:xfrm>
          <a:noFill/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sz="3900" smtClean="0">
                <a:effectLst/>
                <a:latin typeface="Arial" charset="0"/>
              </a:rPr>
              <a:t> </a:t>
            </a:r>
          </a:p>
        </p:txBody>
      </p:sp>
      <p:sp>
        <p:nvSpPr>
          <p:cNvPr id="15362" name="Rectangle 3"/>
          <p:cNvSpPr>
            <a:spLocks noGrp="1"/>
          </p:cNvSpPr>
          <p:nvPr>
            <p:ph type="body" idx="4294967295"/>
          </p:nvPr>
        </p:nvSpPr>
        <p:spPr>
          <a:xfrm>
            <a:off x="250825" y="476250"/>
            <a:ext cx="8651875" cy="6121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>
                <a:latin typeface="Corbel" pitchFamily="34" charset="0"/>
              </a:rPr>
              <a:t>R: Who is your </a:t>
            </a:r>
            <a:r>
              <a:rPr lang="en-GB" sz="2800" smtClean="0">
                <a:latin typeface="Corbel" pitchFamily="34" charset="0"/>
              </a:rPr>
              <a:t>favourite TV commentator?</a:t>
            </a:r>
          </a:p>
          <a:p>
            <a:pPr eaLnBrk="1" hangingPunct="1">
              <a:lnSpc>
                <a:spcPct val="90000"/>
              </a:lnSpc>
            </a:pPr>
            <a:r>
              <a:rPr lang="en-GB" sz="2800" smtClean="0">
                <a:latin typeface="Corbel" pitchFamily="34" charset="0"/>
              </a:rPr>
              <a:t>P: My favourite TV commentator is … </a:t>
            </a:r>
          </a:p>
          <a:p>
            <a:pPr eaLnBrk="1" hangingPunct="1">
              <a:lnSpc>
                <a:spcPct val="90000"/>
              </a:lnSpc>
            </a:pPr>
            <a:r>
              <a:rPr lang="en-GB" sz="2800" smtClean="0">
                <a:latin typeface="Corbel" pitchFamily="34" charset="0"/>
              </a:rPr>
              <a:t>R: What are the names of the newsreaders on your local TV channel?</a:t>
            </a:r>
          </a:p>
          <a:p>
            <a:pPr eaLnBrk="1" hangingPunct="1">
              <a:lnSpc>
                <a:spcPct val="90000"/>
              </a:lnSpc>
            </a:pPr>
            <a:r>
              <a:rPr lang="en-GB" sz="2800" smtClean="0">
                <a:latin typeface="Corbel" pitchFamily="34" charset="0"/>
              </a:rPr>
              <a:t>P: Their names are … </a:t>
            </a:r>
          </a:p>
          <a:p>
            <a:pPr eaLnBrk="1" hangingPunct="1">
              <a:lnSpc>
                <a:spcPct val="90000"/>
              </a:lnSpc>
            </a:pPr>
            <a:r>
              <a:rPr lang="en-GB" sz="2800" smtClean="0">
                <a:latin typeface="Corbel" pitchFamily="34" charset="0"/>
              </a:rPr>
              <a:t>R: What kind of news do they present?</a:t>
            </a:r>
          </a:p>
          <a:p>
            <a:pPr eaLnBrk="1" hangingPunct="1">
              <a:lnSpc>
                <a:spcPct val="90000"/>
              </a:lnSpc>
            </a:pPr>
            <a:r>
              <a:rPr lang="en-GB" sz="2800" smtClean="0">
                <a:latin typeface="Corbel" pitchFamily="34" charset="0"/>
              </a:rPr>
              <a:t>P: … present(s) political (economic, cultural, sport, any other) news.</a:t>
            </a:r>
          </a:p>
          <a:p>
            <a:pPr eaLnBrk="1" hangingPunct="1">
              <a:lnSpc>
                <a:spcPct val="90000"/>
              </a:lnSpc>
            </a:pPr>
            <a:r>
              <a:rPr lang="en-GB" sz="2800" smtClean="0">
                <a:latin typeface="Corbel" pitchFamily="34" charset="0"/>
              </a:rPr>
              <a:t>R: What do they usually wear? </a:t>
            </a:r>
          </a:p>
          <a:p>
            <a:pPr eaLnBrk="1" hangingPunct="1">
              <a:lnSpc>
                <a:spcPct val="90000"/>
              </a:lnSpc>
            </a:pPr>
            <a:r>
              <a:rPr lang="en-GB" sz="2800" smtClean="0">
                <a:latin typeface="Corbel" pitchFamily="34" charset="0"/>
              </a:rPr>
              <a:t>P: …usually wear(s) dresses (suits, T-shirts, etc.). </a:t>
            </a:r>
          </a:p>
          <a:p>
            <a:pPr eaLnBrk="1" hangingPunct="1">
              <a:lnSpc>
                <a:spcPct val="90000"/>
              </a:lnSpc>
            </a:pPr>
            <a:r>
              <a:rPr lang="en-GB" sz="2800" smtClean="0">
                <a:latin typeface="Corbel" pitchFamily="34" charset="0"/>
              </a:rPr>
              <a:t>R: What can you say about the language they speak: is it grammatically and politically correct?</a:t>
            </a:r>
          </a:p>
          <a:p>
            <a:pPr eaLnBrk="1" hangingPunct="1">
              <a:lnSpc>
                <a:spcPct val="90000"/>
              </a:lnSpc>
            </a:pPr>
            <a:r>
              <a:rPr lang="en-GB" sz="2800" smtClean="0">
                <a:latin typeface="Corbel" pitchFamily="34" charset="0"/>
              </a:rPr>
              <a:t>P: … </a:t>
            </a:r>
            <a:endParaRPr lang="ru-RU" sz="280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26543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5400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en-US" sz="5400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en-US" sz="5400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en-US" sz="5400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en-US" sz="5400" b="1" i="1" u="sng" dirty="0" smtClean="0">
                <a:solidFill>
                  <a:srgbClr val="AA72D4"/>
                </a:solidFill>
              </a:rPr>
              <a:t>Task </a:t>
            </a:r>
            <a:r>
              <a:rPr lang="ru-RU" sz="5400" b="1" i="1" u="sng" dirty="0" smtClean="0">
                <a:solidFill>
                  <a:srgbClr val="AA72D4"/>
                </a:solidFill>
              </a:rPr>
              <a:t>№ </a:t>
            </a:r>
            <a:r>
              <a:rPr lang="en-US" sz="5400" b="1" i="1" u="sng" dirty="0" smtClean="0">
                <a:solidFill>
                  <a:srgbClr val="AA72D4"/>
                </a:solidFill>
              </a:rPr>
              <a:t>1</a:t>
            </a:r>
            <a:r>
              <a:rPr lang="ru-RU" sz="5400" b="1" i="1" u="sng" dirty="0" smtClean="0">
                <a:solidFill>
                  <a:srgbClr val="AA72D4"/>
                </a:solidFill>
              </a:rPr>
              <a:t>: </a:t>
            </a:r>
            <a:r>
              <a:rPr lang="en-US" sz="5400" b="1" i="1" u="sng" dirty="0" smtClean="0">
                <a:solidFill>
                  <a:srgbClr val="AA72D4"/>
                </a:solidFill>
              </a:rPr>
              <a:t>Find English equivalents in the text.</a:t>
            </a:r>
            <a:r>
              <a:rPr lang="ru-RU" sz="3200" b="1" i="1" u="sng" dirty="0" smtClean="0">
                <a:solidFill>
                  <a:srgbClr val="AA72D4"/>
                </a:solidFill>
              </a:rPr>
              <a:t/>
            </a:r>
            <a:br>
              <a:rPr lang="ru-RU" sz="3200" b="1" i="1" u="sng" dirty="0" smtClean="0">
                <a:solidFill>
                  <a:srgbClr val="AA72D4"/>
                </a:solidFill>
              </a:rPr>
            </a:br>
            <a:r>
              <a:rPr lang="ru-RU" sz="5400" b="1" i="1" dirty="0" smtClean="0">
                <a:solidFill>
                  <a:srgbClr val="0070C0"/>
                </a:solidFill>
              </a:rPr>
              <a:t/>
            </a:r>
            <a:br>
              <a:rPr lang="ru-RU" sz="5400" b="1" i="1" dirty="0" smtClean="0">
                <a:solidFill>
                  <a:srgbClr val="0070C0"/>
                </a:solidFill>
              </a:rPr>
            </a:br>
            <a:r>
              <a:rPr lang="en-US" sz="3200" b="1" i="1" dirty="0" smtClean="0">
                <a:solidFill>
                  <a:srgbClr val="0070C0"/>
                </a:solidFill>
              </a:rPr>
              <a:t/>
            </a:r>
            <a:br>
              <a:rPr lang="en-US" sz="3200" b="1" i="1" dirty="0" smtClean="0">
                <a:solidFill>
                  <a:srgbClr val="0070C0"/>
                </a:solidFill>
              </a:rPr>
            </a:br>
            <a:r>
              <a:rPr lang="en-US" sz="5400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en-US" sz="5400" dirty="0" smtClean="0">
                <a:solidFill>
                  <a:schemeClr val="tx2">
                    <a:satMod val="130000"/>
                  </a:schemeClr>
                </a:solidFill>
              </a:rPr>
            </a:br>
            <a:endParaRPr lang="ru-RU" sz="54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982777"/>
            <a:ext cx="7498080" cy="4319598"/>
          </a:xfrm>
        </p:spPr>
        <p:txBody>
          <a:bodyPr numCol="2">
            <a:normAutofit lnSpcReduction="10000"/>
          </a:bodyPr>
          <a:lstStyle/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i="1" dirty="0" smtClean="0">
                <a:solidFill>
                  <a:srgbClr val="00B050"/>
                </a:solidFill>
              </a:rPr>
              <a:t>1. события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i="1" dirty="0" smtClean="0">
                <a:solidFill>
                  <a:srgbClr val="0070C0"/>
                </a:solidFill>
              </a:rPr>
              <a:t>2. когда бы ни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i="1" dirty="0" smtClean="0">
                <a:solidFill>
                  <a:srgbClr val="FF0000"/>
                </a:solidFill>
              </a:rPr>
              <a:t>3. эти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i="1" dirty="0" smtClean="0">
                <a:solidFill>
                  <a:srgbClr val="FFFF00"/>
                </a:solidFill>
              </a:rPr>
              <a:t>4. часто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i="1" dirty="0" smtClean="0">
                <a:solidFill>
                  <a:srgbClr val="0070C0"/>
                </a:solidFill>
              </a:rPr>
              <a:t>5. Самих себя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i="1" dirty="0" smtClean="0">
                <a:solidFill>
                  <a:srgbClr val="92D050"/>
                </a:solidFill>
              </a:rPr>
              <a:t>6. иногда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i="1" dirty="0" smtClean="0">
                <a:solidFill>
                  <a:srgbClr val="C00000"/>
                </a:solidFill>
              </a:rPr>
              <a:t>7. выяснить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i="1" dirty="0" smtClean="0">
                <a:solidFill>
                  <a:srgbClr val="002060"/>
                </a:solidFill>
              </a:rPr>
              <a:t>8. смелые люди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i="1" dirty="0" smtClean="0">
                <a:solidFill>
                  <a:srgbClr val="FFC000"/>
                </a:solidFill>
              </a:rPr>
              <a:t>9. война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i="1" dirty="0" smtClean="0">
                <a:solidFill>
                  <a:srgbClr val="FF0000"/>
                </a:solidFill>
              </a:rPr>
              <a:t>10. попытки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i="1" dirty="0" smtClean="0">
                <a:solidFill>
                  <a:srgbClr val="00B0F0"/>
                </a:solidFill>
              </a:rPr>
              <a:t>11. готовы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i="1" dirty="0" smtClean="0">
                <a:solidFill>
                  <a:srgbClr val="00B050"/>
                </a:solidFill>
              </a:rPr>
              <a:t>12. </a:t>
            </a:r>
            <a:r>
              <a:rPr lang="ru-RU" sz="2800" b="1" i="1" dirty="0" smtClean="0">
                <a:solidFill>
                  <a:srgbClr val="00B050"/>
                </a:solidFill>
              </a:rPr>
              <a:t>как можно ближе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i="1" dirty="0" smtClean="0">
                <a:solidFill>
                  <a:srgbClr val="FFFF00"/>
                </a:solidFill>
              </a:rPr>
              <a:t>13. высокая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i="1" dirty="0" smtClean="0">
                <a:solidFill>
                  <a:srgbClr val="7030A0"/>
                </a:solidFill>
              </a:rPr>
              <a:t>14. глубоко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i="1" dirty="0" smtClean="0">
                <a:solidFill>
                  <a:srgbClr val="FF0000"/>
                </a:solidFill>
              </a:rPr>
              <a:t>15. пытаются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i="1" dirty="0" smtClean="0">
                <a:solidFill>
                  <a:srgbClr val="00B0F0"/>
                </a:solidFill>
              </a:rPr>
              <a:t>16. опасность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100" y="1000125"/>
            <a:ext cx="7499350" cy="85725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6000" dirty="0" smtClean="0">
                <a:solidFill>
                  <a:srgbClr val="0070C0"/>
                </a:solidFill>
              </a:rPr>
              <a:t/>
            </a:r>
            <a:br>
              <a:rPr lang="en-US" sz="6000" dirty="0" smtClean="0">
                <a:solidFill>
                  <a:srgbClr val="0070C0"/>
                </a:solidFill>
              </a:rPr>
            </a:br>
            <a:r>
              <a:rPr lang="en-US" sz="6000" b="1" i="1" u="sng" dirty="0" smtClean="0">
                <a:solidFill>
                  <a:srgbClr val="7030A0"/>
                </a:solidFill>
              </a:rPr>
              <a:t>Task </a:t>
            </a:r>
            <a:r>
              <a:rPr lang="ru-RU" sz="6000" b="1" i="1" u="sng" dirty="0" smtClean="0">
                <a:solidFill>
                  <a:srgbClr val="7030A0"/>
                </a:solidFill>
              </a:rPr>
              <a:t>№ </a:t>
            </a:r>
            <a:r>
              <a:rPr lang="en-US" sz="6000" b="1" i="1" u="sng" dirty="0" smtClean="0">
                <a:solidFill>
                  <a:srgbClr val="7030A0"/>
                </a:solidFill>
              </a:rPr>
              <a:t>2</a:t>
            </a:r>
            <a:r>
              <a:rPr lang="ru-RU" sz="6000" b="1" i="1" u="sng" dirty="0" smtClean="0">
                <a:solidFill>
                  <a:srgbClr val="7030A0"/>
                </a:solidFill>
              </a:rPr>
              <a:t>:</a:t>
            </a:r>
            <a:r>
              <a:rPr lang="en-US" sz="7200" dirty="0" smtClean="0">
                <a:solidFill>
                  <a:srgbClr val="0070C0"/>
                </a:solidFill>
              </a:rPr>
              <a:t/>
            </a:r>
            <a:br>
              <a:rPr lang="en-US" sz="7200" dirty="0" smtClean="0">
                <a:solidFill>
                  <a:srgbClr val="0070C0"/>
                </a:solidFill>
              </a:rPr>
            </a:br>
            <a:r>
              <a:rPr lang="en-US" sz="5400" b="1" i="1" u="sng" dirty="0" smtClean="0">
                <a:solidFill>
                  <a:srgbClr val="FF0000"/>
                </a:solidFill>
              </a:rPr>
              <a:t>Answer the questions:</a:t>
            </a:r>
            <a:r>
              <a:rPr lang="ru-RU" sz="5400" b="1" i="1" u="sng" dirty="0" smtClean="0">
                <a:solidFill>
                  <a:srgbClr val="FF0000"/>
                </a:solidFill>
              </a:rPr>
              <a:t/>
            </a:r>
            <a:br>
              <a:rPr lang="ru-RU" sz="5400" b="1" i="1" u="sng" dirty="0" smtClean="0">
                <a:solidFill>
                  <a:srgbClr val="FF0000"/>
                </a:solidFill>
              </a:rPr>
            </a:br>
            <a:r>
              <a:rPr lang="en-US" sz="7200" dirty="0" smtClean="0">
                <a:solidFill>
                  <a:srgbClr val="0070C0"/>
                </a:solidFill>
              </a:rPr>
              <a:t/>
            </a:r>
            <a:br>
              <a:rPr lang="en-US" sz="7200" dirty="0" smtClean="0">
                <a:solidFill>
                  <a:srgbClr val="0070C0"/>
                </a:solidFill>
              </a:rPr>
            </a:br>
            <a:endParaRPr lang="ru-RU" sz="7200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100" y="1785938"/>
            <a:ext cx="7499350" cy="5500687"/>
          </a:xfrm>
        </p:spPr>
        <p:txBody>
          <a:bodyPr/>
          <a:lstStyle/>
          <a:p>
            <a:pPr marL="538163" indent="-457200" eaLnBrk="1" hangingPunct="1">
              <a:buFont typeface="Wingdings 2" pitchFamily="18" charset="2"/>
              <a:buAutoNum type="arabicPeriod"/>
            </a:pPr>
            <a:r>
              <a:rPr lang="en-US" sz="2800" b="1" i="1" smtClean="0">
                <a:solidFill>
                  <a:srgbClr val="FFC000"/>
                </a:solidFill>
              </a:rPr>
              <a:t>What do the reporters  do?</a:t>
            </a:r>
          </a:p>
          <a:p>
            <a:pPr marL="538163" indent="-457200" eaLnBrk="1" hangingPunct="1">
              <a:buFont typeface="Wingdings 2" pitchFamily="18" charset="2"/>
              <a:buAutoNum type="arabicPeriod"/>
            </a:pPr>
            <a:r>
              <a:rPr lang="en-US" sz="2800" b="1" i="1" smtClean="0">
                <a:solidFill>
                  <a:srgbClr val="FFFF00"/>
                </a:solidFill>
              </a:rPr>
              <a:t>Why sometimes it is dangerous to be a reporter?</a:t>
            </a:r>
          </a:p>
          <a:p>
            <a:pPr marL="538163" indent="-457200" eaLnBrk="1" hangingPunct="1">
              <a:buFont typeface="Wingdings 2" pitchFamily="18" charset="2"/>
              <a:buAutoNum type="arabicPeriod"/>
            </a:pPr>
            <a:r>
              <a:rPr lang="en-US" sz="2800" b="1" i="1" smtClean="0">
                <a:solidFill>
                  <a:srgbClr val="00B050"/>
                </a:solidFill>
              </a:rPr>
              <a:t>Do the reporters report on political protests?</a:t>
            </a:r>
          </a:p>
          <a:p>
            <a:pPr marL="538163" indent="-457200" eaLnBrk="1" hangingPunct="1">
              <a:buFont typeface="Wingdings 2" pitchFamily="18" charset="2"/>
              <a:buAutoNum type="arabicPeriod"/>
            </a:pPr>
            <a:r>
              <a:rPr lang="en-US" sz="2800" b="1" i="1" smtClean="0">
                <a:solidFill>
                  <a:srgbClr val="00B0F0"/>
                </a:solidFill>
              </a:rPr>
              <a:t>Because of what do they try find out the facts behind the story?</a:t>
            </a:r>
          </a:p>
          <a:p>
            <a:pPr marL="538163" indent="-457200" eaLnBrk="1" hangingPunct="1">
              <a:buFont typeface="Wingdings 2" pitchFamily="18" charset="2"/>
              <a:buAutoNum type="arabicPeriod"/>
            </a:pPr>
            <a:r>
              <a:rPr lang="en-US" sz="2800" b="1" i="1" smtClean="0">
                <a:solidFill>
                  <a:srgbClr val="0070C0"/>
                </a:solidFill>
              </a:rPr>
              <a:t>Do you think they are courageous  people? Why?</a:t>
            </a:r>
          </a:p>
          <a:p>
            <a:pPr marL="538163" indent="-457200" eaLnBrk="1" hangingPunct="1">
              <a:buFont typeface="Wingdings 2" pitchFamily="18" charset="2"/>
              <a:buAutoNum type="arabicPeriod"/>
            </a:pPr>
            <a:r>
              <a:rPr lang="en-US" sz="2800" b="1" i="1" smtClean="0">
                <a:solidFill>
                  <a:srgbClr val="7030A0"/>
                </a:solidFill>
              </a:rPr>
              <a:t>Why do they do that?</a:t>
            </a:r>
          </a:p>
          <a:p>
            <a:pPr marL="538163" indent="-457200" eaLnBrk="1" hangingPunct="1">
              <a:buFont typeface="Wingdings 2" pitchFamily="18" charset="2"/>
              <a:buAutoNum type="arabicPeriod"/>
            </a:pPr>
            <a:endParaRPr lang="en-US" sz="2800" b="1" smtClean="0">
              <a:solidFill>
                <a:srgbClr val="FF0000"/>
              </a:solidFill>
            </a:endParaRPr>
          </a:p>
          <a:p>
            <a:pPr marL="538163" indent="-457200" eaLnBrk="1" hangingPunct="1">
              <a:buFont typeface="Wingdings 2" pitchFamily="18" charset="2"/>
              <a:buAutoNum type="arabicPeriod"/>
            </a:pPr>
            <a:endParaRPr lang="en-US" sz="2800" b="1" smtClean="0">
              <a:solidFill>
                <a:srgbClr val="FF0000"/>
              </a:solidFill>
            </a:endParaRPr>
          </a:p>
          <a:p>
            <a:pPr marL="538163" indent="-457200" eaLnBrk="1" hangingPunct="1">
              <a:buFont typeface="Wingdings 2" pitchFamily="18" charset="2"/>
              <a:buAutoNum type="arabicPeriod"/>
            </a:pPr>
            <a:endParaRPr lang="en-US" sz="2800" b="1" smtClean="0">
              <a:solidFill>
                <a:srgbClr val="FF0000"/>
              </a:solidFill>
            </a:endParaRPr>
          </a:p>
          <a:p>
            <a:pPr marL="538163" indent="-457200" eaLnBrk="1" hangingPunct="1">
              <a:buFont typeface="Wingdings 2" pitchFamily="18" charset="2"/>
              <a:buAutoNum type="arabicPeriod"/>
            </a:pPr>
            <a:endParaRPr lang="ru-RU" sz="2800" b="1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100" y="357188"/>
            <a:ext cx="7499350" cy="106045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800" b="1" u="sng" dirty="0" smtClean="0">
                <a:solidFill>
                  <a:srgbClr val="7030A0"/>
                </a:solidFill>
              </a:rPr>
              <a:t>Task </a:t>
            </a:r>
            <a:r>
              <a:rPr lang="ru-RU" sz="4800" b="1" u="sng" dirty="0" smtClean="0">
                <a:solidFill>
                  <a:srgbClr val="7030A0"/>
                </a:solidFill>
              </a:rPr>
              <a:t>№ </a:t>
            </a:r>
            <a:r>
              <a:rPr lang="en-US" sz="4800" b="1" u="sng" dirty="0" smtClean="0">
                <a:solidFill>
                  <a:srgbClr val="7030A0"/>
                </a:solidFill>
              </a:rPr>
              <a:t>3</a:t>
            </a:r>
            <a:r>
              <a:rPr lang="ru-RU" sz="4800" b="1" u="sng" dirty="0" smtClean="0">
                <a:solidFill>
                  <a:srgbClr val="7030A0"/>
                </a:solidFill>
              </a:rPr>
              <a:t>:</a:t>
            </a:r>
            <a:r>
              <a:rPr lang="en-US" sz="4800" b="1" u="sng" dirty="0" smtClean="0">
                <a:solidFill>
                  <a:srgbClr val="7030A0"/>
                </a:solidFill>
              </a:rPr>
              <a:t/>
            </a:r>
            <a:br>
              <a:rPr lang="en-US" sz="4800" b="1" u="sng" dirty="0" smtClean="0">
                <a:solidFill>
                  <a:srgbClr val="7030A0"/>
                </a:solidFill>
              </a:rPr>
            </a:br>
            <a:endParaRPr lang="ru-RU" sz="4400" b="1" u="sng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100" y="1071563"/>
            <a:ext cx="7499350" cy="5786437"/>
          </a:xfrm>
        </p:spPr>
        <p:txBody>
          <a:bodyPr>
            <a:normAutofit fontScale="77500" lnSpcReduction="20000"/>
          </a:bodyPr>
          <a:lstStyle/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4800" b="1" i="1" u="sng" dirty="0" smtClean="0">
                <a:solidFill>
                  <a:srgbClr val="FF0000"/>
                </a:solidFill>
              </a:rPr>
              <a:t>Prove it (use the text):</a:t>
            </a:r>
          </a:p>
          <a:p>
            <a:pPr marL="596646" indent="-514350" eaLnBrk="1" fontAlgn="auto" hangingPunct="1">
              <a:spcAft>
                <a:spcPts val="0"/>
              </a:spcAft>
              <a:buFont typeface="Wingdings 2"/>
              <a:buAutoNum type="arabicPeriod"/>
              <a:defRPr/>
            </a:pPr>
            <a:r>
              <a:rPr lang="en-US" sz="4200" b="1" i="1" dirty="0" smtClean="0">
                <a:solidFill>
                  <a:srgbClr val="7030A0"/>
                </a:solidFill>
              </a:rPr>
              <a:t>Reporters often risk their lives.</a:t>
            </a:r>
          </a:p>
          <a:p>
            <a:pPr marL="825246" indent="-742950" eaLnBrk="1" fontAlgn="auto" hangingPunct="1">
              <a:spcAft>
                <a:spcPts val="0"/>
              </a:spcAft>
              <a:buFont typeface="Wingdings 2"/>
              <a:buAutoNum type="arabicPeriod"/>
              <a:defRPr/>
            </a:pPr>
            <a:r>
              <a:rPr lang="en-US" sz="4200" b="1" i="1" dirty="0" smtClean="0">
                <a:solidFill>
                  <a:srgbClr val="FFC000"/>
                </a:solidFill>
              </a:rPr>
              <a:t>Being  a Reporter is</a:t>
            </a:r>
            <a:br>
              <a:rPr lang="en-US" sz="4200" b="1" i="1" dirty="0" smtClean="0">
                <a:solidFill>
                  <a:srgbClr val="FFC000"/>
                </a:solidFill>
              </a:rPr>
            </a:br>
            <a:r>
              <a:rPr lang="en-US" sz="4200" b="1" i="1" dirty="0" smtClean="0">
                <a:solidFill>
                  <a:srgbClr val="FFC000"/>
                </a:solidFill>
              </a:rPr>
              <a:t>a dangerous job.</a:t>
            </a:r>
          </a:p>
          <a:p>
            <a:pPr marL="825246" indent="-742950" algn="just" eaLnBrk="1" fontAlgn="auto" hangingPunct="1">
              <a:spcAft>
                <a:spcPts val="0"/>
              </a:spcAft>
              <a:buFont typeface="Wingdings 2"/>
              <a:buAutoNum type="arabicPeriod"/>
              <a:defRPr/>
            </a:pPr>
            <a:r>
              <a:rPr lang="en-US" sz="4200" b="1" i="1" dirty="0" smtClean="0">
                <a:solidFill>
                  <a:srgbClr val="00B050"/>
                </a:solidFill>
              </a:rPr>
              <a:t>Reporters often do reports on different topics. What exactly?</a:t>
            </a:r>
          </a:p>
          <a:p>
            <a:pPr marL="596646" indent="-514350" eaLnBrk="1" fontAlgn="auto" hangingPunct="1">
              <a:spcAft>
                <a:spcPts val="0"/>
              </a:spcAft>
              <a:buFont typeface="Wingdings 2"/>
              <a:buAutoNum type="arabicPeriod" startAt="4"/>
              <a:defRPr/>
            </a:pPr>
            <a:r>
              <a:rPr lang="en-US" sz="4200" b="1" i="1" dirty="0" smtClean="0">
                <a:solidFill>
                  <a:srgbClr val="0070C0"/>
                </a:solidFill>
              </a:rPr>
              <a:t>Photographers are courageous  people.</a:t>
            </a:r>
            <a:endParaRPr lang="en-US" sz="4200" b="1" i="1" dirty="0" smtClean="0"/>
          </a:p>
          <a:p>
            <a:pPr marL="596646" indent="-514350" eaLnBrk="1" fontAlgn="auto" hangingPunct="1">
              <a:spcAft>
                <a:spcPts val="0"/>
              </a:spcAft>
              <a:buFont typeface="Wingdings 2"/>
              <a:buAutoNum type="arabicPeriod" startAt="4"/>
              <a:defRPr/>
            </a:pPr>
            <a:r>
              <a:rPr lang="en-US" sz="4200" b="1" i="1" dirty="0" smtClean="0">
                <a:solidFill>
                  <a:srgbClr val="7030A0"/>
                </a:solidFill>
              </a:rPr>
              <a:t>To become a reporter you must be strong and brave.</a:t>
            </a:r>
          </a:p>
          <a:p>
            <a:pPr marL="596646" indent="-514350" eaLnBrk="1" fontAlgn="auto" hangingPunct="1">
              <a:spcAft>
                <a:spcPts val="0"/>
              </a:spcAft>
              <a:buFont typeface="Wingdings 2"/>
              <a:buAutoNum type="arabicPeriod" startAt="4"/>
              <a:defRPr/>
            </a:pPr>
            <a:r>
              <a:rPr lang="en-US" sz="4200" b="1" i="1" dirty="0" smtClean="0"/>
              <a:t> </a:t>
            </a:r>
            <a:r>
              <a:rPr lang="en-US" sz="4200" b="1" i="1" dirty="0" smtClean="0">
                <a:solidFill>
                  <a:srgbClr val="FFFF00"/>
                </a:solidFill>
              </a:rPr>
              <a:t>Reporters may be killed becau</a:t>
            </a:r>
            <a:r>
              <a:rPr lang="en-US" sz="4200" b="1" dirty="0" smtClean="0">
                <a:solidFill>
                  <a:srgbClr val="FFFF00"/>
                </a:solidFill>
              </a:rPr>
              <a:t>se of their efforts. </a:t>
            </a:r>
            <a:endParaRPr lang="ru-RU" sz="42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100" y="-428625"/>
            <a:ext cx="7499350" cy="192881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800" b="1" i="1" u="sng" dirty="0" smtClean="0">
                <a:solidFill>
                  <a:srgbClr val="7030A0"/>
                </a:solidFill>
              </a:rPr>
              <a:t>Task </a:t>
            </a:r>
            <a:r>
              <a:rPr lang="ru-RU" sz="4800" b="1" i="1" u="sng" dirty="0" smtClean="0">
                <a:solidFill>
                  <a:srgbClr val="7030A0"/>
                </a:solidFill>
              </a:rPr>
              <a:t>№ </a:t>
            </a:r>
            <a:r>
              <a:rPr lang="en-US" sz="4800" b="1" i="1" u="sng" dirty="0" smtClean="0">
                <a:solidFill>
                  <a:srgbClr val="7030A0"/>
                </a:solidFill>
              </a:rPr>
              <a:t>4</a:t>
            </a:r>
            <a:r>
              <a:rPr lang="ru-RU" sz="4800" b="1" i="1" u="sng" dirty="0" smtClean="0">
                <a:solidFill>
                  <a:srgbClr val="7030A0"/>
                </a:solidFill>
              </a:rPr>
              <a:t>:</a:t>
            </a:r>
            <a:r>
              <a:rPr lang="en-US" sz="4800" b="1" i="1" u="sng" dirty="0" smtClean="0">
                <a:solidFill>
                  <a:srgbClr val="7030A0"/>
                </a:solidFill>
              </a:rPr>
              <a:t> True or False</a:t>
            </a:r>
            <a:endParaRPr lang="ru-RU" sz="4800" b="1" i="1" u="sng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100" y="1000125"/>
            <a:ext cx="7499350" cy="5857875"/>
          </a:xfrm>
        </p:spPr>
        <p:txBody>
          <a:bodyPr>
            <a:normAutofit fontScale="85000" lnSpcReduction="20000"/>
          </a:bodyPr>
          <a:lstStyle/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b="1" i="1" dirty="0" smtClean="0">
                <a:solidFill>
                  <a:srgbClr val="00B0F0"/>
                </a:solidFill>
              </a:rPr>
              <a:t>1. Journalists never report on the events.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b="1" i="1" dirty="0" smtClean="0">
                <a:solidFill>
                  <a:srgbClr val="FF0000"/>
                </a:solidFill>
              </a:rPr>
              <a:t>2. Reporters may not be killed becau</a:t>
            </a:r>
            <a:r>
              <a:rPr lang="en-US" b="1" dirty="0" smtClean="0">
                <a:solidFill>
                  <a:srgbClr val="FF0000"/>
                </a:solidFill>
              </a:rPr>
              <a:t>se of their efforts. </a:t>
            </a:r>
            <a:endParaRPr lang="en-US" b="1" i="1" dirty="0" smtClean="0">
              <a:solidFill>
                <a:srgbClr val="FF0000"/>
              </a:solidFill>
            </a:endParaRP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b="1" i="1" dirty="0" smtClean="0">
                <a:solidFill>
                  <a:srgbClr val="00B050"/>
                </a:solidFill>
              </a:rPr>
              <a:t> 3. Journalists are not courageous  people.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b="1" i="1" dirty="0" smtClean="0">
                <a:solidFill>
                  <a:srgbClr val="0070C0"/>
                </a:solidFill>
              </a:rPr>
              <a:t>4.</a:t>
            </a:r>
            <a:r>
              <a:rPr lang="en-US" b="1" i="1" dirty="0" smtClean="0">
                <a:solidFill>
                  <a:srgbClr val="7030A0"/>
                </a:solidFill>
              </a:rPr>
              <a:t> </a:t>
            </a:r>
            <a:r>
              <a:rPr lang="en-US" b="1" i="1" dirty="0" smtClean="0">
                <a:solidFill>
                  <a:srgbClr val="0070C0"/>
                </a:solidFill>
              </a:rPr>
              <a:t>Reporters never risk their lives.</a:t>
            </a:r>
            <a:endParaRPr lang="en-US" b="1" i="1" dirty="0" smtClean="0"/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b="1" i="1" dirty="0" smtClean="0">
                <a:solidFill>
                  <a:srgbClr val="FFC000"/>
                </a:solidFill>
              </a:rPr>
              <a:t>5. Being  a Reporter is a dangerous job.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b="1" i="1" dirty="0" smtClean="0">
                <a:solidFill>
                  <a:srgbClr val="92D050"/>
                </a:solidFill>
              </a:rPr>
              <a:t>6.</a:t>
            </a:r>
            <a:r>
              <a:rPr lang="en-US" b="1" i="1" dirty="0" smtClean="0">
                <a:solidFill>
                  <a:srgbClr val="7030A0"/>
                </a:solidFill>
              </a:rPr>
              <a:t> </a:t>
            </a:r>
            <a:r>
              <a:rPr lang="en-US" b="1" i="1" dirty="0" smtClean="0">
                <a:solidFill>
                  <a:srgbClr val="92D050"/>
                </a:solidFill>
              </a:rPr>
              <a:t>To become a reporter you must be strong and brave.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b="1" i="1" dirty="0" smtClean="0">
                <a:solidFill>
                  <a:srgbClr val="7030A0"/>
                </a:solidFill>
              </a:rPr>
              <a:t>7. Journalists also report on political protests.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b="1" i="1" dirty="0" smtClean="0">
                <a:solidFill>
                  <a:srgbClr val="FFFF00"/>
                </a:solidFill>
              </a:rPr>
              <a:t>8. Because of their responsibilities  they try find out the facts behind the story.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b="1" i="1" dirty="0" smtClean="0">
                <a:solidFill>
                  <a:srgbClr val="00B0F0"/>
                </a:solidFill>
              </a:rPr>
              <a:t>9. Photographers may climb the mountains and never dive deep into the sea.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b="1" i="1" dirty="0" smtClean="0">
                <a:solidFill>
                  <a:srgbClr val="C00000"/>
                </a:solidFill>
              </a:rPr>
              <a:t>10. Photographers  are not courageous  people</a:t>
            </a:r>
            <a:endParaRPr lang="ru-RU" b="1" i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6" descr="j043004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71938" y="3143250"/>
            <a:ext cx="4706937" cy="3714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7200" b="1" i="1" u="sng" dirty="0" smtClean="0">
                <a:solidFill>
                  <a:schemeClr val="accent6">
                    <a:lumMod val="50000"/>
                  </a:schemeClr>
                </a:solidFill>
              </a:rPr>
              <a:t>Task </a:t>
            </a:r>
            <a:r>
              <a:rPr lang="ru-RU" sz="7200" b="1" i="1" u="sng" dirty="0" smtClean="0">
                <a:solidFill>
                  <a:schemeClr val="accent6">
                    <a:lumMod val="50000"/>
                  </a:schemeClr>
                </a:solidFill>
              </a:rPr>
              <a:t>№ </a:t>
            </a:r>
            <a:r>
              <a:rPr lang="en-US" sz="7200" b="1" i="1" u="sng" dirty="0" smtClean="0">
                <a:solidFill>
                  <a:schemeClr val="accent6">
                    <a:lumMod val="50000"/>
                  </a:schemeClr>
                </a:solidFill>
              </a:rPr>
              <a:t>5</a:t>
            </a:r>
            <a:r>
              <a:rPr lang="ru-RU" sz="7200" b="1" i="1" u="sng" dirty="0" smtClean="0">
                <a:solidFill>
                  <a:schemeClr val="accent6">
                    <a:lumMod val="50000"/>
                  </a:schemeClr>
                </a:solidFill>
              </a:rPr>
              <a:t>:</a:t>
            </a:r>
            <a:endParaRPr lang="ru-RU" sz="7200" b="1" i="1" u="sng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357188"/>
            <a:ext cx="9358313" cy="5891212"/>
          </a:xfrm>
        </p:spPr>
        <p:txBody>
          <a:bodyPr/>
          <a:lstStyle/>
          <a:p>
            <a:pPr eaLnBrk="1" hangingPunct="1"/>
            <a:endParaRPr lang="en-US" sz="6000" smtClean="0">
              <a:solidFill>
                <a:srgbClr val="FF0000"/>
              </a:solidFill>
            </a:endParaRPr>
          </a:p>
          <a:p>
            <a:pPr algn="ctr" eaLnBrk="1" hangingPunct="1">
              <a:buFont typeface="Wingdings 2" pitchFamily="18" charset="2"/>
              <a:buNone/>
            </a:pPr>
            <a:r>
              <a:rPr lang="en-US" sz="6000" b="1" i="1" u="sng" smtClean="0">
                <a:solidFill>
                  <a:srgbClr val="FF0000"/>
                </a:solidFill>
              </a:rPr>
              <a:t>Do Ex. 50 on page 73.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en-US" sz="6000" b="1" i="1" u="sng" smtClean="0">
                <a:solidFill>
                  <a:srgbClr val="FF0000"/>
                </a:solidFill>
              </a:rPr>
              <a:t>Answer the questions.</a:t>
            </a:r>
            <a:r>
              <a:rPr lang="ru-RU" sz="6000" b="1" i="1" u="sng" smtClean="0">
                <a:solidFill>
                  <a:srgbClr val="FF0000"/>
                </a:solidFill>
              </a:rPr>
              <a:t/>
            </a:r>
            <a:br>
              <a:rPr lang="ru-RU" sz="6000" b="1" i="1" u="sng" smtClean="0">
                <a:solidFill>
                  <a:srgbClr val="FF0000"/>
                </a:solidFill>
              </a:rPr>
            </a:br>
            <a:endParaRPr lang="en-US" sz="6000" b="1" i="1" u="sng" smtClean="0">
              <a:solidFill>
                <a:srgbClr val="FF0000"/>
              </a:solidFill>
            </a:endParaRPr>
          </a:p>
          <a:p>
            <a:pPr eaLnBrk="1" hangingPunct="1">
              <a:buFont typeface="Wingdings 2" pitchFamily="18" charset="2"/>
              <a:buNone/>
            </a:pPr>
            <a:endParaRPr lang="ru-RU" sz="6000" b="1" i="1" u="sng" smtClean="0">
              <a:solidFill>
                <a:srgbClr val="FF0000"/>
              </a:solidFill>
            </a:endParaRPr>
          </a:p>
          <a:p>
            <a:pPr eaLnBrk="1" hangingPunct="1"/>
            <a:endParaRPr lang="ru-RU" sz="600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6" descr="j043004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0" y="3643313"/>
            <a:ext cx="4073525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7200" b="1" i="1" u="sng" dirty="0" smtClean="0">
                <a:solidFill>
                  <a:schemeClr val="accent6">
                    <a:lumMod val="50000"/>
                  </a:schemeClr>
                </a:solidFill>
              </a:rPr>
              <a:t>Task </a:t>
            </a:r>
            <a:r>
              <a:rPr lang="ru-RU" sz="7200" b="1" i="1" u="sng" dirty="0" smtClean="0">
                <a:solidFill>
                  <a:schemeClr val="accent6">
                    <a:lumMod val="50000"/>
                  </a:schemeClr>
                </a:solidFill>
              </a:rPr>
              <a:t>№ </a:t>
            </a:r>
            <a:r>
              <a:rPr lang="en-US" sz="7200" b="1" i="1" u="sng" dirty="0" smtClean="0">
                <a:solidFill>
                  <a:schemeClr val="accent6">
                    <a:lumMod val="50000"/>
                  </a:schemeClr>
                </a:solidFill>
              </a:rPr>
              <a:t>6</a:t>
            </a:r>
            <a:r>
              <a:rPr lang="ru-RU" sz="7200" b="1" i="1" u="sng" dirty="0" smtClean="0">
                <a:solidFill>
                  <a:schemeClr val="accent6">
                    <a:lumMod val="50000"/>
                  </a:schemeClr>
                </a:solidFill>
              </a:rPr>
              <a:t>:</a:t>
            </a:r>
            <a:endParaRPr lang="ru-RU" sz="7200" b="1" i="1" u="sng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285750" y="571500"/>
            <a:ext cx="9858375" cy="5676900"/>
          </a:xfrm>
        </p:spPr>
        <p:txBody>
          <a:bodyPr/>
          <a:lstStyle/>
          <a:p>
            <a:pPr eaLnBrk="1" hangingPunct="1"/>
            <a:endParaRPr lang="en-US" sz="6000" smtClean="0">
              <a:solidFill>
                <a:srgbClr val="FF0000"/>
              </a:solidFill>
            </a:endParaRPr>
          </a:p>
          <a:p>
            <a:pPr algn="ctr" eaLnBrk="1" hangingPunct="1">
              <a:buFont typeface="Wingdings 2" pitchFamily="18" charset="2"/>
              <a:buNone/>
            </a:pPr>
            <a:r>
              <a:rPr lang="en-US" sz="6000" b="1" i="1" u="sng" smtClean="0">
                <a:solidFill>
                  <a:srgbClr val="FF0000"/>
                </a:solidFill>
              </a:rPr>
              <a:t>Do Ex. 52 on page 73.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en-US" sz="6000" b="1" i="1" u="sng" smtClean="0">
                <a:solidFill>
                  <a:srgbClr val="FF0000"/>
                </a:solidFill>
              </a:rPr>
              <a:t>Put the words in the box.</a:t>
            </a:r>
            <a:r>
              <a:rPr lang="ru-RU" sz="6000" b="1" i="1" u="sng" smtClean="0">
                <a:solidFill>
                  <a:srgbClr val="FF0000"/>
                </a:solidFill>
              </a:rPr>
              <a:t/>
            </a:r>
            <a:br>
              <a:rPr lang="ru-RU" sz="6000" b="1" i="1" u="sng" smtClean="0">
                <a:solidFill>
                  <a:srgbClr val="FF0000"/>
                </a:solidFill>
              </a:rPr>
            </a:br>
            <a:endParaRPr lang="en-US" sz="6000" b="1" i="1" u="sng" smtClean="0">
              <a:solidFill>
                <a:srgbClr val="FF0000"/>
              </a:solidFill>
            </a:endParaRPr>
          </a:p>
          <a:p>
            <a:pPr eaLnBrk="1" hangingPunct="1">
              <a:buFont typeface="Wingdings 2" pitchFamily="18" charset="2"/>
              <a:buNone/>
            </a:pPr>
            <a:endParaRPr lang="ru-RU" sz="6000" b="1" i="1" u="sng" smtClean="0">
              <a:solidFill>
                <a:srgbClr val="FF0000"/>
              </a:solidFill>
            </a:endParaRPr>
          </a:p>
          <a:p>
            <a:pPr eaLnBrk="1" hangingPunct="1"/>
            <a:endParaRPr lang="ru-RU" sz="600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481</TotalTime>
  <Words>388</Words>
  <Application>Microsoft Office PowerPoint</Application>
  <PresentationFormat>Экран (4:3)</PresentationFormat>
  <Paragraphs>77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Шаблон оформления</vt:lpstr>
      </vt:variant>
      <vt:variant>
        <vt:i4>7</vt:i4>
      </vt:variant>
      <vt:variant>
        <vt:lpstr>Заголовки слайдов</vt:lpstr>
      </vt:variant>
      <vt:variant>
        <vt:i4>14</vt:i4>
      </vt:variant>
    </vt:vector>
  </HeadingPairs>
  <TitlesOfParts>
    <vt:vector size="27" baseType="lpstr">
      <vt:lpstr>Arial</vt:lpstr>
      <vt:lpstr>Corbel</vt:lpstr>
      <vt:lpstr>Wingdings 2</vt:lpstr>
      <vt:lpstr>Verdana</vt:lpstr>
      <vt:lpstr>Calibri</vt:lpstr>
      <vt:lpstr>Gill Sans MT</vt:lpstr>
      <vt:lpstr>Солнцестояние</vt:lpstr>
      <vt:lpstr>Солнцестояние</vt:lpstr>
      <vt:lpstr>Солнцестояние</vt:lpstr>
      <vt:lpstr>Солнцестояние</vt:lpstr>
      <vt:lpstr>Солнцестояние</vt:lpstr>
      <vt:lpstr>Солнцестояние</vt:lpstr>
      <vt:lpstr>Солнцестояние</vt:lpstr>
      <vt:lpstr>    </vt:lpstr>
      <vt:lpstr>Text: Is being a Reporter  a dangerous job?</vt:lpstr>
      <vt:lpstr> </vt:lpstr>
      <vt:lpstr>  Task № 1: Find English equivalents in the text.    </vt:lpstr>
      <vt:lpstr> Task № 2: Answer the questions:  </vt:lpstr>
      <vt:lpstr>Task № 3: </vt:lpstr>
      <vt:lpstr>Task № 4: True or False</vt:lpstr>
      <vt:lpstr>Task № 5:</vt:lpstr>
      <vt:lpstr>Task № 6:</vt:lpstr>
      <vt:lpstr>Task № 7:</vt:lpstr>
      <vt:lpstr>Task № 8:</vt:lpstr>
      <vt:lpstr>Task № 9:</vt:lpstr>
      <vt:lpstr>Слайд 13</vt:lpstr>
      <vt:lpstr>Слайд 14</vt:lpstr>
    </vt:vector>
  </TitlesOfParts>
  <Company>school5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Tekst 1: Bodygards </dc:title>
  <dc:creator>PolinaMS</dc:creator>
  <cp:lastModifiedBy>111</cp:lastModifiedBy>
  <cp:revision>23</cp:revision>
  <dcterms:created xsi:type="dcterms:W3CDTF">2013-01-30T02:15:13Z</dcterms:created>
  <dcterms:modified xsi:type="dcterms:W3CDTF">2015-02-08T20:30:18Z</dcterms:modified>
</cp:coreProperties>
</file>